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36" r:id="rId2"/>
    <p:sldId id="338" r:id="rId3"/>
    <p:sldId id="313" r:id="rId4"/>
    <p:sldId id="314" r:id="rId5"/>
    <p:sldId id="343" r:id="rId6"/>
    <p:sldId id="316" r:id="rId7"/>
    <p:sldId id="340" r:id="rId8"/>
    <p:sldId id="315" r:id="rId9"/>
    <p:sldId id="341" r:id="rId10"/>
    <p:sldId id="337" r:id="rId11"/>
    <p:sldId id="339" r:id="rId12"/>
    <p:sldId id="342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264" r:id="rId5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C"/>
    <a:srgbClr val="550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634C-8618-4364-8260-DB1CAC94602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B8F7-C8C4-4CCF-9640-F27560C3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4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3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2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1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5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30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1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58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95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21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0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44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97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3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91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54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8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96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14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96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38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42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33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32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0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88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5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89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86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6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9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00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7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43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295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501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243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00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112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2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8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7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1016" y="719142"/>
            <a:ext cx="82248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lang="en-US" sz="32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81012" y="1971676"/>
            <a:ext cx="8224838" cy="138499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7pPr>
            <a:lvl8pPr marL="1600200" indent="-228600">
              <a:spcBef>
                <a:spcPts val="0"/>
              </a:spcBef>
              <a:spcAft>
                <a:spcPts val="0"/>
              </a:spcAft>
              <a:buSzPct val="70000"/>
              <a:defRPr sz="1800" baseline="0">
                <a:latin typeface="Arial" pitchFamily="34" charset="0"/>
                <a:cs typeface="Arial" pitchFamily="34" charset="0"/>
              </a:defRPr>
            </a:lvl8pPr>
            <a:lvl9pPr marL="1824038" indent="-223838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41"/>
          <p:cNvSpPr>
            <a:spLocks noGrp="1"/>
          </p:cNvSpPr>
          <p:nvPr>
            <p:ph type="body" sz="quarter" idx="13"/>
          </p:nvPr>
        </p:nvSpPr>
        <p:spPr bwMode="gray">
          <a:xfrm>
            <a:off x="481012" y="1270476"/>
            <a:ext cx="8224838" cy="283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7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2590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Advik Hi-Tech Pvt. Ltd.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33400"/>
            <a:ext cx="777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7772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620000" y="40751"/>
            <a:ext cx="1462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1800" b="1" dirty="0" smtClean="0">
                <a:solidFill>
                  <a:srgbClr val="FF0000"/>
                </a:solidFill>
                <a:latin typeface="Wingdings 3" pitchFamily="18" charset="2"/>
              </a:rPr>
              <a:t>q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34777" y="6477000"/>
            <a:ext cx="7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BE4AD-FC8F-4AA4-90A8-0DA1896CBBA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76400"/>
            <a:ext cx="7848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200000"/>
              </a:lnSpc>
              <a:buClr>
                <a:srgbClr val="6D6E71"/>
              </a:buClr>
              <a:defRPr/>
            </a:pPr>
            <a:r>
              <a:rPr lang="en-US" sz="3600" dirty="0">
                <a:solidFill>
                  <a:prstClr val="black"/>
                </a:solidFill>
              </a:rPr>
              <a:t>VDA6.3 </a:t>
            </a:r>
            <a:r>
              <a:rPr lang="en-US" sz="3600" dirty="0" smtClean="0">
                <a:solidFill>
                  <a:prstClr val="black"/>
                </a:solidFill>
              </a:rPr>
              <a:t>Awareness Session</a:t>
            </a:r>
            <a:endParaRPr lang="en-US" sz="3600" dirty="0">
              <a:solidFill>
                <a:prstClr val="black"/>
              </a:solidFill>
            </a:endParaRPr>
          </a:p>
          <a:p>
            <a:pPr marL="342900" indent="-342900" algn="ctr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342900" indent="-342900" algn="ctr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Process Audit- Area of Application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" y="838200"/>
            <a:ext cx="86410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P1- Potential Analysis- Operational Sequence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18388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594949"/>
            <a:ext cx="8915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The evaluation questions  in the P1 analysis are selected from the process elements P2 – P7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P1- Potential Analysis- Evaluation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259" t="26042" r="26574" b="55208"/>
          <a:stretch/>
        </p:blipFill>
        <p:spPr>
          <a:xfrm>
            <a:off x="1066800" y="762000"/>
            <a:ext cx="6096001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971800"/>
            <a:ext cx="624078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P2- Project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17" t="27083" r="21304" b="16667"/>
          <a:stretch/>
        </p:blipFill>
        <p:spPr>
          <a:xfrm>
            <a:off x="509813" y="838200"/>
            <a:ext cx="791915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P2- Project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001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P2- Project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016" t="13541" r="29502" b="8333"/>
          <a:stretch/>
        </p:blipFill>
        <p:spPr>
          <a:xfrm>
            <a:off x="1828800" y="609600"/>
            <a:ext cx="48768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P2- Project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78867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P2- Project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85800"/>
            <a:ext cx="6934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P2- Project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17" t="13541" r="21304" b="13541"/>
          <a:stretch/>
        </p:blipFill>
        <p:spPr>
          <a:xfrm>
            <a:off x="914399" y="685800"/>
            <a:ext cx="70104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P2- Project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17" t="22917" r="21304" b="20833"/>
          <a:stretch/>
        </p:blipFill>
        <p:spPr>
          <a:xfrm>
            <a:off x="304800" y="838200"/>
            <a:ext cx="81788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VDA 6.3- Introduction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066800"/>
            <a:ext cx="867551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P3- Planning the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670" y="605790"/>
            <a:ext cx="451866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P3- Planning the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259" t="11460" r="27745" b="13540"/>
          <a:stretch/>
        </p:blipFill>
        <p:spPr>
          <a:xfrm>
            <a:off x="1524000" y="597932"/>
            <a:ext cx="5493512" cy="56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P3- Planning the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845" t="7293" r="31845" b="5208"/>
          <a:stretch/>
        </p:blipFill>
        <p:spPr>
          <a:xfrm>
            <a:off x="2286000" y="442904"/>
            <a:ext cx="47244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P3- Planning the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502" t="16667" r="29502" b="38542"/>
          <a:stretch/>
        </p:blipFill>
        <p:spPr>
          <a:xfrm>
            <a:off x="533400" y="838200"/>
            <a:ext cx="769088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P3- Planning the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305800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P4- Implementation of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571500"/>
            <a:ext cx="556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P4- Implementation of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77495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P4- Implementation of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746" t="13541" r="24231" b="13541"/>
          <a:stretch/>
        </p:blipFill>
        <p:spPr>
          <a:xfrm>
            <a:off x="1447800" y="609600"/>
            <a:ext cx="62484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P4- Implementation of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745" t="15625" r="24231" b="11458"/>
          <a:stretch/>
        </p:blipFill>
        <p:spPr>
          <a:xfrm>
            <a:off x="990600" y="609600"/>
            <a:ext cx="651618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P4- Implementation of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7266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VDA 6.3- Introduction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40" y="838200"/>
            <a:ext cx="6979920" cy="4876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704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P4- Implementation of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745" t="16667" r="24231" b="31250"/>
          <a:stretch/>
        </p:blipFill>
        <p:spPr>
          <a:xfrm>
            <a:off x="533400" y="838200"/>
            <a:ext cx="812292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P4- Implementation of Product &amp; Process Development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745" t="13541" r="24231" b="9375"/>
          <a:stretch/>
        </p:blipFill>
        <p:spPr>
          <a:xfrm>
            <a:off x="1447800" y="609600"/>
            <a:ext cx="6248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746" t="12500" r="24231" b="9375"/>
          <a:stretch/>
        </p:blipFill>
        <p:spPr>
          <a:xfrm>
            <a:off x="1447800" y="609600"/>
            <a:ext cx="62484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746" t="12500" r="24231" b="9375"/>
          <a:stretch/>
        </p:blipFill>
        <p:spPr>
          <a:xfrm>
            <a:off x="1447800" y="609600"/>
            <a:ext cx="62484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17" t="18750" r="21889" b="37500"/>
          <a:stretch/>
        </p:blipFill>
        <p:spPr>
          <a:xfrm>
            <a:off x="304800" y="762000"/>
            <a:ext cx="84201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17" t="18750" r="21303" b="40625"/>
          <a:stretch/>
        </p:blipFill>
        <p:spPr>
          <a:xfrm>
            <a:off x="113111" y="762000"/>
            <a:ext cx="880793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1104900"/>
            <a:ext cx="822198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17" t="14584" r="21303" b="7292"/>
          <a:stretch/>
        </p:blipFill>
        <p:spPr>
          <a:xfrm>
            <a:off x="1066800" y="609600"/>
            <a:ext cx="7010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22376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P5- Supplier Management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17" t="14584" r="21303" b="9375"/>
          <a:stretch/>
        </p:blipFill>
        <p:spPr>
          <a:xfrm>
            <a:off x="1143000" y="609600"/>
            <a:ext cx="7010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VDA 6.3- Introduction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9154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Definition of Process Audit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 A process audit is method for impartial </a:t>
            </a:r>
            <a:r>
              <a:rPr lang="en-US" sz="1600" b="1" i="1" dirty="0" smtClean="0">
                <a:solidFill>
                  <a:prstClr val="black"/>
                </a:solidFill>
              </a:rPr>
              <a:t>analysis and evaluation </a:t>
            </a:r>
            <a:r>
              <a:rPr lang="en-US" sz="1600" dirty="0" smtClean="0">
                <a:solidFill>
                  <a:prstClr val="black"/>
                </a:solidFill>
              </a:rPr>
              <a:t>of the </a:t>
            </a:r>
            <a:r>
              <a:rPr lang="en-US" sz="1600" b="1" i="1" dirty="0" smtClean="0">
                <a:solidFill>
                  <a:prstClr val="black"/>
                </a:solidFill>
              </a:rPr>
              <a:t>performance of a product development cycle </a:t>
            </a:r>
            <a:r>
              <a:rPr lang="en-US" sz="1600" dirty="0" smtClean="0">
                <a:solidFill>
                  <a:prstClr val="black"/>
                </a:solidFill>
              </a:rPr>
              <a:t>and the </a:t>
            </a:r>
            <a:r>
              <a:rPr lang="en-US" sz="1600" b="1" i="1" dirty="0" smtClean="0">
                <a:solidFill>
                  <a:prstClr val="black"/>
                </a:solidFill>
              </a:rPr>
              <a:t>effectiveness for the defined product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The goal </a:t>
            </a:r>
            <a:r>
              <a:rPr lang="en-US" dirty="0" smtClean="0">
                <a:solidFill>
                  <a:prstClr val="black"/>
                </a:solidFill>
              </a:rPr>
              <a:t>of the process audit is to check the </a:t>
            </a:r>
            <a:r>
              <a:rPr lang="en-US" b="1" i="1" dirty="0" smtClean="0">
                <a:solidFill>
                  <a:prstClr val="black"/>
                </a:solidFill>
              </a:rPr>
              <a:t>conformity </a:t>
            </a:r>
            <a:r>
              <a:rPr lang="en-US" dirty="0" smtClean="0">
                <a:solidFill>
                  <a:prstClr val="black"/>
                </a:solidFill>
              </a:rPr>
              <a:t>of the </a:t>
            </a:r>
            <a:r>
              <a:rPr lang="en-US" b="1" i="1" dirty="0" smtClean="0">
                <a:solidFill>
                  <a:prstClr val="black"/>
                </a:solidFill>
              </a:rPr>
              <a:t>requirements</a:t>
            </a:r>
            <a:r>
              <a:rPr lang="en-US" dirty="0" smtClean="0">
                <a:solidFill>
                  <a:prstClr val="black"/>
                </a:solidFill>
              </a:rPr>
              <a:t>/process step with the specifications. </a:t>
            </a:r>
            <a:r>
              <a:rPr lang="en-US" b="1" i="1" dirty="0" smtClean="0">
                <a:solidFill>
                  <a:prstClr val="black"/>
                </a:solidFill>
              </a:rPr>
              <a:t>Any deviations </a:t>
            </a:r>
            <a:r>
              <a:rPr lang="en-US" dirty="0" smtClean="0">
                <a:solidFill>
                  <a:prstClr val="black"/>
                </a:solidFill>
              </a:rPr>
              <a:t>that are detected are documented as audit findings and </a:t>
            </a:r>
            <a:r>
              <a:rPr lang="en-US" b="1" i="1" dirty="0" smtClean="0">
                <a:solidFill>
                  <a:prstClr val="black"/>
                </a:solidFill>
              </a:rPr>
              <a:t>evaluated</a:t>
            </a:r>
            <a:r>
              <a:rPr lang="en-US" dirty="0" smtClean="0">
                <a:solidFill>
                  <a:prstClr val="black"/>
                </a:solidFill>
              </a:rPr>
              <a:t> based on the </a:t>
            </a:r>
            <a:r>
              <a:rPr lang="en-US" b="1" i="1" dirty="0" smtClean="0">
                <a:solidFill>
                  <a:prstClr val="black"/>
                </a:solidFill>
              </a:rPr>
              <a:t>product risk and /or the process risk</a:t>
            </a:r>
            <a:r>
              <a:rPr lang="en-US" dirty="0" smtClean="0">
                <a:solidFill>
                  <a:prstClr val="black"/>
                </a:solidFill>
              </a:rPr>
              <a:t>. The evaluation must consider what the </a:t>
            </a:r>
            <a:r>
              <a:rPr lang="en-US" b="1" i="1" dirty="0" smtClean="0">
                <a:solidFill>
                  <a:prstClr val="black"/>
                </a:solidFill>
              </a:rPr>
              <a:t>resulting risks </a:t>
            </a:r>
            <a:r>
              <a:rPr lang="en-US" dirty="0" smtClean="0">
                <a:solidFill>
                  <a:prstClr val="black"/>
                </a:solidFill>
              </a:rPr>
              <a:t>would be if the findings indicates </a:t>
            </a:r>
            <a:r>
              <a:rPr lang="en-US" b="1" i="1" dirty="0" smtClean="0">
                <a:solidFill>
                  <a:prstClr val="black"/>
                </a:solidFill>
              </a:rPr>
              <a:t>non-compliant products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891" y="4038600"/>
            <a:ext cx="8915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Area of Application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 Process audits can  be used internally as well as externally throughout the entire product life cycle.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Using the VDA 6.3 process audit</a:t>
            </a:r>
            <a:r>
              <a:rPr lang="en-US" dirty="0" smtClean="0">
                <a:solidFill>
                  <a:prstClr val="black"/>
                </a:solidFill>
              </a:rPr>
              <a:t>, the processes in the </a:t>
            </a:r>
            <a:r>
              <a:rPr lang="en-US" b="1" i="1" dirty="0" smtClean="0">
                <a:solidFill>
                  <a:prstClr val="black"/>
                </a:solidFill>
              </a:rPr>
              <a:t>product development process (PEP) </a:t>
            </a:r>
            <a:r>
              <a:rPr lang="en-US" dirty="0" smtClean="0">
                <a:solidFill>
                  <a:prstClr val="black"/>
                </a:solidFill>
              </a:rPr>
              <a:t>can be </a:t>
            </a:r>
            <a:r>
              <a:rPr lang="en-US" b="1" i="1" dirty="0" smtClean="0">
                <a:solidFill>
                  <a:prstClr val="black"/>
                </a:solidFill>
              </a:rPr>
              <a:t>analyzed</a:t>
            </a:r>
            <a:r>
              <a:rPr lang="en-US" dirty="0" smtClean="0">
                <a:solidFill>
                  <a:prstClr val="black"/>
                </a:solidFill>
              </a:rPr>
              <a:t> and the maturity level and </a:t>
            </a:r>
            <a:r>
              <a:rPr lang="en-US" b="1" i="1" dirty="0" smtClean="0">
                <a:solidFill>
                  <a:prstClr val="black"/>
                </a:solidFill>
              </a:rPr>
              <a:t>process risk evaluated before SOP  </a:t>
            </a:r>
          </a:p>
        </p:txBody>
      </p:sp>
    </p:spTree>
    <p:extLst>
      <p:ext uri="{BB962C8B-B14F-4D97-AF65-F5344CB8AC3E}">
        <p14:creationId xmlns:p14="http://schemas.microsoft.com/office/powerpoint/2010/main" val="6000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P6- Production Control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6.1 What goes into  the Process- Process 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28" y="1187627"/>
            <a:ext cx="8915400" cy="411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6.1.1-  Has the project been transferred from development to serial production and is a reliable start guaranteed?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6.1.2- Are the necessary quantities/production batch sizes of incoming materials available at the agreed upon time and at the correct storage/work-station?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6.1.3- Are incoming materials stored appropriately and are the means of transport means/packing facilities suitable for the special characteristics of the incoming materials?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6.1.4- Are the necessary identifications/records/releases available and allocated appropriately to the incoming materials?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6.1.5- Are changes to the product or process in the course of serial production tracked and documented?</a:t>
            </a:r>
          </a:p>
        </p:txBody>
      </p:sp>
    </p:spTree>
    <p:extLst>
      <p:ext uri="{BB962C8B-B14F-4D97-AF65-F5344CB8AC3E}">
        <p14:creationId xmlns:p14="http://schemas.microsoft.com/office/powerpoint/2010/main" val="39650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P6- Production Control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6.2 Are all Production Processes Controlled? (Process Sequence)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28" y="1187627"/>
            <a:ext cx="903877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6.2.1-  Are the requirements of the control plan complete and have they been effectively implemented?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6.2.2*- Is there a repeat release of manufacturing processes?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6.2.3*- Are special characteristics managed in the production?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6.2.4*- Are non-approved and /or defective parts managed?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6.2.5- Is the flow of materials and parts secured against mixing/wrong items?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P6- Production Control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6.3 What functions support the process? (Personnel Resources)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28" y="1187627"/>
            <a:ext cx="903877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6.3.1*- Are the employees able to fulfil their given tasks?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6.3.2-  Do the employees know their responsibilities and authority in the monitoring of the product and process quality?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6.3.3-  Are the necessary personnel resources available?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P6- Production Control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6.4  What means are used to implement the process? ( Material Resources)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28" y="1187627"/>
            <a:ext cx="903877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6.4.1*- Can the product-specific requirements from the customer be met with the manufacturing equipment?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6.4.2- Is the maintenance of the manufacturing equipment and tools controlled?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6.4.3*-  Can the quality requirements be effectively monitored with the measurement and testing facilities in use?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6.4.4- Are the work and inspection stations appropriate for the needs?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6.4.5-  Are tools, equipment and testing equipment stored properly?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P6- Production Control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Clr>
                <a:srgbClr val="6D6E71"/>
              </a:buClr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6.5 </a:t>
            </a:r>
            <a:r>
              <a:rPr lang="en-US" sz="2000" b="1" i="1" dirty="0">
                <a:solidFill>
                  <a:prstClr val="black"/>
                </a:solidFill>
              </a:rPr>
              <a:t>How effective is the process being carried out? (</a:t>
            </a:r>
            <a:r>
              <a:rPr lang="en-US" sz="2000" b="1" i="1" dirty="0" smtClean="0">
                <a:solidFill>
                  <a:prstClr val="black"/>
                </a:solidFill>
              </a:rPr>
              <a:t>effectiveness)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28" y="1187627"/>
            <a:ext cx="903877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6.5.1- Are there targets set for the manufacturing process?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6.5.2- Is quality and process data collected in a way that allows analysis?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6.5.3- In the case of deviations from product and process requirements, are the causes </a:t>
            </a:r>
            <a:r>
              <a:rPr lang="en-US" dirty="0" err="1" smtClean="0">
                <a:solidFill>
                  <a:prstClr val="black"/>
                </a:solidFill>
              </a:rPr>
              <a:t>analysed</a:t>
            </a:r>
            <a:r>
              <a:rPr lang="en-US" dirty="0" smtClean="0">
                <a:solidFill>
                  <a:prstClr val="black"/>
                </a:solidFill>
              </a:rPr>
              <a:t> and the corrective actions checked for effectiveness?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6.5.4- Are processes and products audited regularly?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P6- Production Control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Clr>
                <a:srgbClr val="6D6E71"/>
              </a:buClr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6.6  What should the process produce? (Output)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28" y="1187627"/>
            <a:ext cx="903877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6.6.1 – Do the quantities/production batch sizes match needs and are they systematically directed to the next process step?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6.6.2- Are products/components stored in an appropriate manner and are transport facilities/packing arrangements suitable for the special </a:t>
            </a:r>
            <a:r>
              <a:rPr lang="en-US" dirty="0" err="1" smtClean="0">
                <a:solidFill>
                  <a:prstClr val="black"/>
                </a:solidFill>
              </a:rPr>
              <a:t>charc</a:t>
            </a:r>
            <a:r>
              <a:rPr lang="en-US" dirty="0" smtClean="0">
                <a:solidFill>
                  <a:prstClr val="black"/>
                </a:solidFill>
              </a:rPr>
              <a:t>. Of the products?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6.6.3 – Are the necessary records/releases documented?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6.6.4*-  Are the customer requirements met at the delivery of the final products?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P7- Customer Support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183" t="23958" r="21523" b="32292"/>
          <a:stretch/>
        </p:blipFill>
        <p:spPr>
          <a:xfrm>
            <a:off x="190500" y="838200"/>
            <a:ext cx="8420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P7- Customer Support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83515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P7- Customer Support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17" t="20833" r="21889" b="31250"/>
          <a:stretch/>
        </p:blipFill>
        <p:spPr>
          <a:xfrm>
            <a:off x="304800" y="838200"/>
            <a:ext cx="81401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P7- Customer Support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16" t="12500" r="21303" b="13542"/>
          <a:stretch/>
        </p:blipFill>
        <p:spPr>
          <a:xfrm>
            <a:off x="762000" y="609600"/>
            <a:ext cx="7010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VDA 6.3 – Qualification Criteria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8333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P7- Customer Support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17" t="20833" r="21304" b="31250"/>
          <a:stretch/>
        </p:blipFill>
        <p:spPr>
          <a:xfrm>
            <a:off x="304800" y="838200"/>
            <a:ext cx="838200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End of Presentation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" name="Picture 4" descr="C:\Users\Udayabhanu\AppData\Local\Microsoft\Windows\Temporary Internet Files\Content.IE5\W5MCWMV4\Thank-you-pinned-not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VDA 6.3 - Introduction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85" y="627757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Chapters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There are 6 chapters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P1- Potential Analysis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P2- Project Management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P3- </a:t>
            </a:r>
            <a:r>
              <a:rPr lang="en-US" sz="1400" dirty="0"/>
              <a:t>Planning of the product- and process </a:t>
            </a:r>
            <a:r>
              <a:rPr lang="en-US" sz="1400" dirty="0" smtClean="0"/>
              <a:t>development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400" dirty="0" smtClean="0">
                <a:solidFill>
                  <a:prstClr val="black"/>
                </a:solidFill>
              </a:rPr>
              <a:t>P4- </a:t>
            </a:r>
            <a:r>
              <a:rPr lang="en-US" sz="1400" dirty="0" smtClean="0"/>
              <a:t>Carrying </a:t>
            </a:r>
            <a:r>
              <a:rPr lang="en-US" sz="1400" dirty="0"/>
              <a:t>out the product- and </a:t>
            </a:r>
            <a:r>
              <a:rPr lang="en-US" sz="1400" dirty="0" smtClean="0"/>
              <a:t>process development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400" dirty="0" smtClean="0">
                <a:solidFill>
                  <a:prstClr val="black"/>
                </a:solidFill>
              </a:rPr>
              <a:t>P5- Supplier Management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400" dirty="0" smtClean="0">
                <a:solidFill>
                  <a:prstClr val="black"/>
                </a:solidFill>
              </a:rPr>
              <a:t>P6- </a:t>
            </a:r>
            <a:r>
              <a:rPr lang="en-US" sz="1400" dirty="0"/>
              <a:t>Process analysis / </a:t>
            </a:r>
            <a:r>
              <a:rPr lang="en-US" sz="1400" dirty="0" smtClean="0"/>
              <a:t>Production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400" dirty="0" smtClean="0">
                <a:solidFill>
                  <a:prstClr val="black"/>
                </a:solidFill>
              </a:rPr>
              <a:t>P7- Customer Support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prstClr val="black"/>
                </a:solidFill>
              </a:rPr>
              <a:t>Rating Criteria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There are 58 questions, with max. mark of 10, marks are awarded as 0,4,6,8,10.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There are 19 (*) mark questions, which causes down grading if rated less.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6D6E71"/>
              </a:buClr>
              <a:buFontTx/>
              <a:buAutoNum type="arabicPeriod"/>
              <a:defRPr/>
            </a:pPr>
            <a:endParaRPr lang="en-US" sz="1600" dirty="0" smtClean="0"/>
          </a:p>
          <a:p>
            <a:endParaRPr lang="en-US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724400"/>
            <a:ext cx="601980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VDA 6.3- Audit Scope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85" y="609600"/>
            <a:ext cx="8686800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Chapters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prstClr val="black"/>
                </a:solidFill>
              </a:rPr>
              <a:t>Note</a:t>
            </a:r>
            <a:endParaRPr lang="en-US" b="1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</a:rPr>
              <a:t>  VDA 6.3 – is applicable through out  supply chain, customer may audit supplier for strategic part supplier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66876"/>
              </p:ext>
            </p:extLst>
          </p:nvPr>
        </p:nvGraphicFramePr>
        <p:xfrm>
          <a:off x="1143000" y="1371600"/>
          <a:ext cx="6781800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486400"/>
              </a:tblGrid>
              <a:tr h="532306">
                <a:tc>
                  <a:txBody>
                    <a:bodyPr/>
                    <a:lstStyle/>
                    <a:p>
                      <a:r>
                        <a:rPr lang="en-US" dirty="0" smtClean="0"/>
                        <a:t>Chapter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</a:tr>
              <a:tr h="532306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Supplier Introduction- Potential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/>
                </a:tc>
              </a:tr>
              <a:tr h="532306">
                <a:tc>
                  <a:txBody>
                    <a:bodyPr/>
                    <a:lstStyle/>
                    <a:p>
                      <a:r>
                        <a:rPr lang="en-US" dirty="0" smtClean="0"/>
                        <a:t>P2, P3, 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Development</a:t>
                      </a:r>
                      <a:endParaRPr lang="en-US" dirty="0"/>
                    </a:p>
                  </a:txBody>
                  <a:tcPr/>
                </a:tc>
              </a:tr>
              <a:tr h="532306">
                <a:tc>
                  <a:txBody>
                    <a:bodyPr/>
                    <a:lstStyle/>
                    <a:p>
                      <a:r>
                        <a:rPr lang="en-US" dirty="0" smtClean="0"/>
                        <a:t>P5, P6, P7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Routing Periodic Audit</a:t>
                      </a:r>
                      <a:endParaRPr lang="en-US" dirty="0"/>
                    </a:p>
                  </a:txBody>
                  <a:tcPr/>
                </a:tc>
              </a:tr>
              <a:tr h="918775">
                <a:tc>
                  <a:txBody>
                    <a:bodyPr/>
                    <a:lstStyle/>
                    <a:p>
                      <a:r>
                        <a:rPr lang="en-US" dirty="0" smtClean="0"/>
                        <a:t>P1-P7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New Site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Site+ New Product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VDA 6.3- Introduction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9154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Identification of Process Risk (Risk Analysis)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 In a process audit, the </a:t>
            </a:r>
            <a:r>
              <a:rPr lang="en-US" sz="1600" b="1" i="1" dirty="0" smtClean="0">
                <a:solidFill>
                  <a:prstClr val="black"/>
                </a:solidFill>
              </a:rPr>
              <a:t>effect of the individual processes </a:t>
            </a:r>
            <a:r>
              <a:rPr lang="en-US" sz="1600" dirty="0" smtClean="0">
                <a:solidFill>
                  <a:prstClr val="black"/>
                </a:solidFill>
              </a:rPr>
              <a:t>on the </a:t>
            </a:r>
            <a:r>
              <a:rPr lang="en-US" sz="1600" b="1" i="1" dirty="0" smtClean="0">
                <a:solidFill>
                  <a:prstClr val="black"/>
                </a:solidFill>
              </a:rPr>
              <a:t>product is decisive </a:t>
            </a:r>
            <a:r>
              <a:rPr lang="en-US" sz="1600" dirty="0" smtClean="0">
                <a:solidFill>
                  <a:prstClr val="black"/>
                </a:solidFill>
              </a:rPr>
              <a:t>and </a:t>
            </a:r>
            <a:r>
              <a:rPr lang="en-US" sz="1600" b="1" i="1" dirty="0" smtClean="0">
                <a:solidFill>
                  <a:prstClr val="black"/>
                </a:solidFill>
              </a:rPr>
              <a:t>the assessment </a:t>
            </a:r>
            <a:r>
              <a:rPr lang="en-US" sz="1600" dirty="0" smtClean="0">
                <a:solidFill>
                  <a:prstClr val="black"/>
                </a:solidFill>
              </a:rPr>
              <a:t>must therefore be  made from the stand-point of the </a:t>
            </a:r>
            <a:r>
              <a:rPr lang="en-US" sz="1600" b="1" i="1" dirty="0" smtClean="0">
                <a:solidFill>
                  <a:prstClr val="black"/>
                </a:solidFill>
              </a:rPr>
              <a:t>product risk involved</a:t>
            </a:r>
            <a:r>
              <a:rPr lang="en-US" sz="1600" dirty="0" smtClean="0">
                <a:solidFill>
                  <a:prstClr val="black"/>
                </a:solidFill>
              </a:rPr>
              <a:t>, for this reason, the </a:t>
            </a:r>
            <a:r>
              <a:rPr lang="en-US" sz="1600" b="1" i="1" dirty="0" smtClean="0">
                <a:solidFill>
                  <a:prstClr val="black"/>
                </a:solidFill>
              </a:rPr>
              <a:t>potential risk within the process </a:t>
            </a:r>
            <a:r>
              <a:rPr lang="en-US" sz="1600" dirty="0" smtClean="0">
                <a:solidFill>
                  <a:prstClr val="black"/>
                </a:solidFill>
              </a:rPr>
              <a:t>must be determined </a:t>
            </a:r>
            <a:r>
              <a:rPr lang="en-US" sz="1600" b="1" i="1" dirty="0" smtClean="0">
                <a:solidFill>
                  <a:prstClr val="black"/>
                </a:solidFill>
              </a:rPr>
              <a:t>as early as </a:t>
            </a:r>
            <a:r>
              <a:rPr lang="en-US" sz="1600" dirty="0" smtClean="0">
                <a:solidFill>
                  <a:prstClr val="black"/>
                </a:solidFill>
              </a:rPr>
              <a:t>the </a:t>
            </a:r>
            <a:r>
              <a:rPr lang="en-US" sz="1600" b="1" i="1" dirty="0" smtClean="0">
                <a:solidFill>
                  <a:prstClr val="black"/>
                </a:solidFill>
              </a:rPr>
              <a:t>preparations for the audit</a:t>
            </a:r>
            <a:r>
              <a:rPr lang="en-US" sz="1600" dirty="0" smtClean="0">
                <a:solidFill>
                  <a:prstClr val="black"/>
                </a:solidFill>
              </a:rPr>
              <a:t>, so that they may be assessed adequately in the process audit itself- for the same, each process is mapped into </a:t>
            </a:r>
            <a:r>
              <a:rPr lang="en-US" sz="1600" b="1" i="1" dirty="0" smtClean="0">
                <a:solidFill>
                  <a:prstClr val="black"/>
                </a:solidFill>
              </a:rPr>
              <a:t>a turtle diagram</a:t>
            </a:r>
            <a:endParaRPr lang="en-US" b="1" i="1" dirty="0" smtClean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52639"/>
            <a:ext cx="6553200" cy="31318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391400" y="2971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Risk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6934200" y="3162300"/>
            <a:ext cx="457200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Turtle Diagram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9154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Steps In creating Turtle Diagram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Define Input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Identify Process/method to convert input to output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Identify personal resources (competency of people required to perform the task)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Identify facilities /resources to execute process – Hardware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Decide indicators to monitor effectiveness of process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Define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971800"/>
            <a:ext cx="6553200" cy="31318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0" y="434721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5092" y="572262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96200" y="29718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90578" y="2985655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16973" y="5829692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05600" y="434721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0" idx="5"/>
            <a:endCxn id="11" idx="0"/>
          </p:cNvCxnSpPr>
          <p:nvPr/>
        </p:nvCxnSpPr>
        <p:spPr>
          <a:xfrm>
            <a:off x="4135204" y="4672414"/>
            <a:ext cx="760388" cy="1050206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11" idx="0"/>
          </p:cNvCxnSpPr>
          <p:nvPr/>
        </p:nvCxnSpPr>
        <p:spPr>
          <a:xfrm flipH="1">
            <a:off x="4895592" y="3297004"/>
            <a:ext cx="2856404" cy="2425616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59785" y="3062361"/>
            <a:ext cx="269221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1"/>
            <a:endCxn id="13" idx="5"/>
          </p:cNvCxnSpPr>
          <p:nvPr/>
        </p:nvCxnSpPr>
        <p:spPr>
          <a:xfrm flipH="1" flipV="1">
            <a:off x="5015782" y="3310859"/>
            <a:ext cx="1756987" cy="2574629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</p:cNvCxnSpPr>
          <p:nvPr/>
        </p:nvCxnSpPr>
        <p:spPr>
          <a:xfrm flipV="1">
            <a:off x="6907473" y="4572000"/>
            <a:ext cx="179128" cy="1257692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1136</Words>
  <Application>Microsoft Office PowerPoint</Application>
  <PresentationFormat>On-screen Show (4:3)</PresentationFormat>
  <Paragraphs>203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Sakharkar</dc:creator>
  <cp:lastModifiedBy>Deepak Patidar</cp:lastModifiedBy>
  <cp:revision>568</cp:revision>
  <cp:lastPrinted>2017-08-28T08:44:19Z</cp:lastPrinted>
  <dcterms:created xsi:type="dcterms:W3CDTF">2006-08-16T00:00:00Z</dcterms:created>
  <dcterms:modified xsi:type="dcterms:W3CDTF">2018-11-23T04:43:23Z</dcterms:modified>
</cp:coreProperties>
</file>